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4"/>
  </p:handoutMasterIdLst>
  <p:sldIdLst>
    <p:sldId id="256" r:id="rId2"/>
    <p:sldId id="286" r:id="rId3"/>
    <p:sldId id="258" r:id="rId4"/>
    <p:sldId id="282" r:id="rId5"/>
    <p:sldId id="259" r:id="rId6"/>
    <p:sldId id="285" r:id="rId7"/>
    <p:sldId id="284" r:id="rId8"/>
    <p:sldId id="260" r:id="rId9"/>
    <p:sldId id="288" r:id="rId10"/>
    <p:sldId id="261" r:id="rId11"/>
    <p:sldId id="289" r:id="rId12"/>
    <p:sldId id="287"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4" autoAdjust="0"/>
    <p:restoredTop sz="94660"/>
  </p:normalViewPr>
  <p:slideViewPr>
    <p:cSldViewPr snapToGrid="0">
      <p:cViewPr varScale="1">
        <p:scale>
          <a:sx n="114" d="100"/>
          <a:sy n="114" d="100"/>
        </p:scale>
        <p:origin x="114"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1479B49-21C7-4AEA-8B3C-8904D081C788}" type="datetimeFigureOut">
              <a:rPr lang="en-GB" smtClean="0"/>
              <a:t>14/01/2022</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BE9D8B0-8242-473B-92C0-A494FCC763A3}" type="slidenum">
              <a:rPr lang="en-GB" smtClean="0"/>
              <a:t>‹#›</a:t>
            </a:fld>
            <a:endParaRPr lang="en-GB"/>
          </a:p>
        </p:txBody>
      </p:sp>
    </p:spTree>
    <p:extLst>
      <p:ext uri="{BB962C8B-B14F-4D97-AF65-F5344CB8AC3E}">
        <p14:creationId xmlns:p14="http://schemas.microsoft.com/office/powerpoint/2010/main" val="107222831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userDrawn="1"/>
        </p:nvGrpSpPr>
        <p:grpSpPr>
          <a:xfrm>
            <a:off x="0" y="-1"/>
            <a:ext cx="12192000" cy="2585545"/>
            <a:chOff x="0" y="0"/>
            <a:chExt cx="12192000" cy="1880171"/>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1880171"/>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962671"/>
              <a:ext cx="12192000" cy="635509"/>
            </a:xfrm>
            <a:prstGeom prst="rect">
              <a:avLst/>
            </a:prstGeom>
          </p:spPr>
        </p:pic>
      </p:grpSp>
      <p:sp>
        <p:nvSpPr>
          <p:cNvPr id="2" name="Title 1"/>
          <p:cNvSpPr>
            <a:spLocks noGrp="1"/>
          </p:cNvSpPr>
          <p:nvPr>
            <p:ph type="ctrTitle" hasCustomPrompt="1"/>
          </p:nvPr>
        </p:nvSpPr>
        <p:spPr>
          <a:xfrm>
            <a:off x="2524125" y="2236354"/>
            <a:ext cx="7277100" cy="2132993"/>
          </a:xfrm>
        </p:spPr>
        <p:txBody>
          <a:bodyPr anchor="b">
            <a:normAutofit/>
          </a:bodyPr>
          <a:lstStyle>
            <a:lvl1pPr algn="ctr">
              <a:defRPr sz="7200">
                <a:solidFill>
                  <a:schemeClr val="accent6">
                    <a:lumMod val="50000"/>
                  </a:schemeClr>
                </a:solidFill>
                <a:latin typeface="Mathlete Bulky" panose="00000600000000000000" pitchFamily="50" charset="0"/>
              </a:defRPr>
            </a:lvl1pPr>
          </a:lstStyle>
          <a:p>
            <a:r>
              <a:rPr lang="en-US" dirty="0" smtClean="0"/>
              <a:t>Our school in 2020</a:t>
            </a:r>
            <a:endParaRPr lang="en-GB" dirty="0"/>
          </a:p>
        </p:txBody>
      </p:sp>
      <p:sp>
        <p:nvSpPr>
          <p:cNvPr id="3" name="Subtitle 2"/>
          <p:cNvSpPr>
            <a:spLocks noGrp="1"/>
          </p:cNvSpPr>
          <p:nvPr>
            <p:ph type="subTitle" idx="1"/>
          </p:nvPr>
        </p:nvSpPr>
        <p:spPr>
          <a:xfrm>
            <a:off x="2524125" y="4484961"/>
            <a:ext cx="7277100" cy="1172889"/>
          </a:xfrm>
        </p:spPr>
        <p:txBody>
          <a:bodyPr/>
          <a:lstStyle>
            <a:lvl1pPr marL="0" indent="0" algn="ctr">
              <a:buNone/>
              <a:defRPr sz="2400">
                <a:latin typeface="Andika" panose="02000000000000000000" pitchFamily="2" charset="0"/>
                <a:ea typeface="Andika" panose="02000000000000000000" pitchFamily="2" charset="0"/>
                <a:cs typeface="Andika"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254" y="405168"/>
            <a:ext cx="1625115" cy="1712886"/>
          </a:xfrm>
          <a:prstGeom prst="rect">
            <a:avLst/>
          </a:prstGeom>
        </p:spPr>
      </p:pic>
      <p:sp>
        <p:nvSpPr>
          <p:cNvPr id="13" name="TextBox 12"/>
          <p:cNvSpPr txBox="1"/>
          <p:nvPr userDrawn="1"/>
        </p:nvSpPr>
        <p:spPr>
          <a:xfrm>
            <a:off x="1902369" y="478502"/>
            <a:ext cx="8765630" cy="923330"/>
          </a:xfrm>
          <a:prstGeom prst="rect">
            <a:avLst/>
          </a:prstGeom>
          <a:noFill/>
          <a:ln>
            <a:noFill/>
          </a:ln>
        </p:spPr>
        <p:txBody>
          <a:bodyPr wrap="square" rtlCol="0">
            <a:spAutoFit/>
          </a:bodyPr>
          <a:lstStyle/>
          <a:p>
            <a:pPr algn="ctr"/>
            <a:r>
              <a:rPr lang="en-GB" sz="5400" dirty="0" smtClean="0">
                <a:solidFill>
                  <a:schemeClr val="bg1"/>
                </a:solidFill>
                <a:latin typeface="Mathlete Bulky" panose="00000600000000000000" pitchFamily="50" charset="0"/>
              </a:rPr>
              <a:t>Bentley</a:t>
            </a:r>
            <a:r>
              <a:rPr lang="en-GB" sz="5400" baseline="0" dirty="0" smtClean="0">
                <a:solidFill>
                  <a:schemeClr val="bg1"/>
                </a:solidFill>
                <a:latin typeface="Mathlete Bulky" panose="00000600000000000000" pitchFamily="50" charset="0"/>
              </a:rPr>
              <a:t> CE Primary School </a:t>
            </a:r>
            <a:endParaRPr lang="en-GB" sz="5400" dirty="0">
              <a:solidFill>
                <a:schemeClr val="bg1"/>
              </a:solidFill>
              <a:latin typeface="Mathlete Bulky" panose="00000600000000000000" pitchFamily="50" charset="0"/>
            </a:endParaRPr>
          </a:p>
        </p:txBody>
      </p:sp>
      <p:pic>
        <p:nvPicPr>
          <p:cNvPr id="12" name="Picture 11"/>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9736981" y="2077874"/>
            <a:ext cx="2154351" cy="2998624"/>
          </a:xfrm>
          <a:prstGeom prst="rect">
            <a:avLst/>
          </a:prstGeom>
        </p:spPr>
      </p:pic>
    </p:spTree>
    <p:extLst>
      <p:ext uri="{BB962C8B-B14F-4D97-AF65-F5344CB8AC3E}">
        <p14:creationId xmlns:p14="http://schemas.microsoft.com/office/powerpoint/2010/main" val="155303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5"/>
            <a:ext cx="11214538" cy="1325563"/>
          </a:xfrm>
        </p:spPr>
        <p:txBody>
          <a:bodyPr>
            <a:normAutofit/>
          </a:bodyPr>
          <a:lstStyle>
            <a:lvl1pPr>
              <a:defRPr sz="6000">
                <a:solidFill>
                  <a:schemeClr val="accent6">
                    <a:lumMod val="50000"/>
                  </a:schemeClr>
                </a:solidFill>
                <a:latin typeface="Mathlete Bulky" panose="00000600000000000000" pitchFamily="50" charset="0"/>
              </a:defRPr>
            </a:lvl1pPr>
          </a:lstStyle>
          <a:p>
            <a:r>
              <a:rPr lang="en-US" dirty="0" smtClean="0"/>
              <a:t>Click to edit Master title style</a:t>
            </a:r>
            <a:endParaRPr lang="en-GB" dirty="0"/>
          </a:p>
        </p:txBody>
      </p:sp>
      <p:sp>
        <p:nvSpPr>
          <p:cNvPr id="3" name="Content Placeholder 2"/>
          <p:cNvSpPr>
            <a:spLocks noGrp="1"/>
          </p:cNvSpPr>
          <p:nvPr>
            <p:ph idx="1"/>
          </p:nvPr>
        </p:nvSpPr>
        <p:spPr>
          <a:xfrm>
            <a:off x="451945" y="1825625"/>
            <a:ext cx="9091448" cy="4060168"/>
          </a:xfrm>
        </p:spPr>
        <p:txBody>
          <a:bodyPr/>
          <a:lstStyle>
            <a:lvl1pPr marL="357188"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1pPr>
            <a:lvl2pPr marL="809625"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2pPr>
            <a:lvl3pPr marL="1250950"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3pPr>
            <a:lvl4pPr marL="1703388" indent="-358775">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4pPr>
            <a:lvl5pPr marL="2154238" indent="-273050">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5773430"/>
            <a:ext cx="12192000" cy="635509"/>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36981" y="2077874"/>
            <a:ext cx="2154351" cy="2998624"/>
          </a:xfrm>
          <a:prstGeom prst="rect">
            <a:avLst/>
          </a:prstGeom>
        </p:spPr>
      </p:pic>
    </p:spTree>
    <p:extLst>
      <p:ext uri="{BB962C8B-B14F-4D97-AF65-F5344CB8AC3E}">
        <p14:creationId xmlns:p14="http://schemas.microsoft.com/office/powerpoint/2010/main" val="3089076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5"/>
            <a:ext cx="11214538" cy="1325563"/>
          </a:xfrm>
        </p:spPr>
        <p:txBody>
          <a:bodyPr>
            <a:normAutofit/>
          </a:bodyPr>
          <a:lstStyle>
            <a:lvl1pPr>
              <a:defRPr sz="6000">
                <a:solidFill>
                  <a:schemeClr val="accent6">
                    <a:lumMod val="50000"/>
                  </a:schemeClr>
                </a:solidFill>
                <a:latin typeface="Mathlete Bulky" panose="00000600000000000000" pitchFamily="50" charset="0"/>
              </a:defRPr>
            </a:lvl1pPr>
          </a:lstStyle>
          <a:p>
            <a:r>
              <a:rPr lang="en-US" dirty="0" smtClean="0"/>
              <a:t>Click to edit Master title style</a:t>
            </a:r>
            <a:endParaRPr lang="en-GB" dirty="0"/>
          </a:p>
        </p:txBody>
      </p:sp>
      <p:sp>
        <p:nvSpPr>
          <p:cNvPr id="3" name="Content Placeholder 2"/>
          <p:cNvSpPr>
            <a:spLocks noGrp="1"/>
          </p:cNvSpPr>
          <p:nvPr>
            <p:ph idx="1"/>
          </p:nvPr>
        </p:nvSpPr>
        <p:spPr>
          <a:xfrm>
            <a:off x="2564706" y="1825625"/>
            <a:ext cx="9091448" cy="4060168"/>
          </a:xfrm>
        </p:spPr>
        <p:txBody>
          <a:bodyPr/>
          <a:lstStyle>
            <a:lvl1pPr marL="357188"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1pPr>
            <a:lvl2pPr marL="809625"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2pPr>
            <a:lvl3pPr marL="1250950" indent="-357188">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3pPr>
            <a:lvl4pPr marL="1703388" indent="-358775">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4pPr>
            <a:lvl5pPr marL="2154238" indent="-273050">
              <a:buFontTx/>
              <a:buBlip>
                <a:blip r:embed="rId2"/>
              </a:buBlip>
              <a:defRPr>
                <a:solidFill>
                  <a:schemeClr val="accent6">
                    <a:lumMod val="50000"/>
                  </a:schemeClr>
                </a:solidFill>
                <a:latin typeface="Andika" panose="02000000000000000000" pitchFamily="2" charset="0"/>
                <a:ea typeface="Andika" panose="02000000000000000000" pitchFamily="2" charset="0"/>
                <a:cs typeface="Andika" panose="02000000000000000000" pitchFamily="2"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5773430"/>
            <a:ext cx="12192000" cy="635509"/>
          </a:xfrm>
          <a:prstGeom prst="rect">
            <a:avLst/>
          </a:prstGeom>
        </p:spPr>
      </p:pic>
      <p:pic>
        <p:nvPicPr>
          <p:cNvPr id="5" name="Picture 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1945" y="6542687"/>
            <a:ext cx="205050" cy="91919"/>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2499246" y="6542687"/>
            <a:ext cx="205050" cy="91919"/>
          </a:xfrm>
          <a:prstGeom prst="rect">
            <a:avLst/>
          </a:prstGeom>
        </p:spPr>
      </p:pic>
      <p:pic>
        <p:nvPicPr>
          <p:cNvPr id="4" name="Picture 3"/>
          <p:cNvPicPr>
            <a:picLocks noChangeAspect="1"/>
          </p:cNvPicPr>
          <p:nvPr userDrawn="1"/>
        </p:nvPicPr>
        <p:blipFill rotWithShape="1">
          <a:blip r:embed="rId5" cstate="print">
            <a:extLst>
              <a:ext uri="{28A0092B-C50C-407E-A947-70E740481C1C}">
                <a14:useLocalDpi xmlns:a14="http://schemas.microsoft.com/office/drawing/2010/main" val="0"/>
              </a:ext>
            </a:extLst>
          </a:blip>
          <a:srcRect l="25955"/>
          <a:stretch/>
        </p:blipFill>
        <p:spPr>
          <a:xfrm>
            <a:off x="-9525" y="1799824"/>
            <a:ext cx="2611296" cy="3717111"/>
          </a:xfrm>
          <a:prstGeom prst="rect">
            <a:avLst/>
          </a:prstGeom>
        </p:spPr>
      </p:pic>
    </p:spTree>
    <p:extLst>
      <p:ext uri="{BB962C8B-B14F-4D97-AF65-F5344CB8AC3E}">
        <p14:creationId xmlns:p14="http://schemas.microsoft.com/office/powerpoint/2010/main" val="150270195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CF2D26-664B-4C43-9ADB-CC60C8EF5825}" type="datetimeFigureOut">
              <a:rPr lang="en-GB" smtClean="0"/>
              <a:pPr/>
              <a:t>14/01/2022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23F289-34D6-4836-A848-A210980FFAB0}" type="slidenum">
              <a:rPr lang="en-GB" smtClean="0"/>
              <a:pPr/>
              <a:t>‹#›</a:t>
            </a:fld>
            <a:endParaRPr lang="en-GB"/>
          </a:p>
        </p:txBody>
      </p:sp>
      <p:sp>
        <p:nvSpPr>
          <p:cNvPr id="7" name="Footer Placeholder 4"/>
          <p:cNvSpPr txBox="1">
            <a:spLocks/>
          </p:cNvSpPr>
          <p:nvPr userDrawn="1"/>
        </p:nvSpPr>
        <p:spPr>
          <a:xfrm>
            <a:off x="451945" y="6383101"/>
            <a:ext cx="11214538" cy="365125"/>
          </a:xfrm>
          <a:prstGeom prst="rect">
            <a:avLst/>
          </a:prstGeom>
        </p:spPr>
        <p:txBody>
          <a:bodyPr/>
          <a:lstStyle>
            <a:defPPr>
              <a:defRPr lang="en-US"/>
            </a:defPPr>
            <a:lvl1pPr marL="0" algn="r" defTabSz="914400" rtl="0" eaLnBrk="1" latinLnBrk="0" hangingPunct="1">
              <a:defRPr sz="2000" kern="1200">
                <a:solidFill>
                  <a:schemeClr val="accent6">
                    <a:lumMod val="50000"/>
                  </a:schemeClr>
                </a:solidFill>
                <a:latin typeface="Mathlete Bulky" panose="00000600000000000000" pitchFamily="50" charset="0"/>
                <a:ea typeface="Andika" panose="02000000000000000000" pitchFamily="2" charset="0"/>
                <a:cs typeface="Andika" panose="02000000000000000000" pitchFamily="2"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Love - courage - community                                                                                                  Bentley CE Primary School</a:t>
            </a:r>
            <a:endParaRPr lang="en-GB" dirty="0"/>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51945" y="6542687"/>
            <a:ext cx="205050" cy="91919"/>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flipH="1">
            <a:off x="2499246" y="6542687"/>
            <a:ext cx="205050" cy="91919"/>
          </a:xfrm>
          <a:prstGeom prst="rect">
            <a:avLst/>
          </a:prstGeom>
        </p:spPr>
      </p:pic>
    </p:spTree>
    <p:extLst>
      <p:ext uri="{BB962C8B-B14F-4D97-AF65-F5344CB8AC3E}">
        <p14:creationId xmlns:p14="http://schemas.microsoft.com/office/powerpoint/2010/main" val="4190504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70931" y="2208225"/>
            <a:ext cx="7277100" cy="2132993"/>
          </a:xfrm>
        </p:spPr>
        <p:txBody>
          <a:bodyPr>
            <a:normAutofit/>
          </a:bodyPr>
          <a:lstStyle/>
          <a:p>
            <a:r>
              <a:rPr lang="en-GB" sz="7200" dirty="0" smtClean="0">
                <a:latin typeface="Mathlete Bulky" panose="00000600000000000000" pitchFamily="50" charset="0"/>
              </a:rPr>
              <a:t>Our school </a:t>
            </a:r>
            <a:r>
              <a:rPr lang="en-GB" sz="7200" dirty="0" smtClean="0">
                <a:latin typeface="Mathlete Bulky" panose="00000600000000000000" pitchFamily="50" charset="0"/>
              </a:rPr>
              <a:t>Ofsted </a:t>
            </a:r>
            <a:r>
              <a:rPr lang="en-GB" sz="7200" dirty="0" smtClean="0">
                <a:latin typeface="Mathlete Bulky" panose="00000600000000000000" pitchFamily="50" charset="0"/>
              </a:rPr>
              <a:t>2021</a:t>
            </a:r>
            <a:endParaRPr lang="en-GB" sz="7200" dirty="0">
              <a:latin typeface="Mathlete Bulky" panose="00000600000000000000" pitchFamily="50" charset="0"/>
            </a:endParaRPr>
          </a:p>
        </p:txBody>
      </p:sp>
      <p:sp>
        <p:nvSpPr>
          <p:cNvPr id="3" name="Subtitle 2"/>
          <p:cNvSpPr>
            <a:spLocks noGrp="1"/>
          </p:cNvSpPr>
          <p:nvPr>
            <p:ph type="subTitle" idx="1"/>
          </p:nvPr>
        </p:nvSpPr>
        <p:spPr>
          <a:xfrm>
            <a:off x="1935678" y="4484961"/>
            <a:ext cx="7865548" cy="1172889"/>
          </a:xfrm>
        </p:spPr>
        <p:txBody>
          <a:bodyPr/>
          <a:lstStyle/>
          <a:p>
            <a:r>
              <a:rPr lang="en-GB" dirty="0" smtClean="0">
                <a:latin typeface="Andika" panose="02000000000000000000" pitchFamily="2" charset="0"/>
                <a:ea typeface="Andika" panose="02000000000000000000" pitchFamily="2" charset="0"/>
                <a:cs typeface="Andika" panose="02000000000000000000" pitchFamily="2" charset="0"/>
              </a:rPr>
              <a:t>Presentation to parents and carers</a:t>
            </a:r>
          </a:p>
          <a:p>
            <a:r>
              <a:rPr lang="en-GB" dirty="0" smtClean="0"/>
              <a:t>by the Headteacher and Governors</a:t>
            </a:r>
            <a:endParaRPr lang="en-GB" dirty="0">
              <a:latin typeface="Andika" panose="02000000000000000000" pitchFamily="2" charset="0"/>
              <a:ea typeface="Andika" panose="02000000000000000000" pitchFamily="2" charset="0"/>
              <a:cs typeface="Andika" panose="02000000000000000000" pitchFamily="2" charset="0"/>
            </a:endParaRPr>
          </a:p>
        </p:txBody>
      </p:sp>
    </p:spTree>
    <p:extLst>
      <p:ext uri="{BB962C8B-B14F-4D97-AF65-F5344CB8AC3E}">
        <p14:creationId xmlns:p14="http://schemas.microsoft.com/office/powerpoint/2010/main" val="221992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5"/>
            <a:ext cx="11214538" cy="1061003"/>
          </a:xfrm>
        </p:spPr>
        <p:txBody>
          <a:bodyPr/>
          <a:lstStyle/>
          <a:p>
            <a:r>
              <a:rPr lang="en-GB" dirty="0" smtClean="0"/>
              <a:t>Bingo about education buzz words </a:t>
            </a:r>
            <a:endParaRPr lang="en-GB" dirty="0"/>
          </a:p>
        </p:txBody>
      </p:sp>
      <p:sp>
        <p:nvSpPr>
          <p:cNvPr id="3" name="Content Placeholder 2"/>
          <p:cNvSpPr>
            <a:spLocks noGrp="1"/>
          </p:cNvSpPr>
          <p:nvPr>
            <p:ph idx="1"/>
          </p:nvPr>
        </p:nvSpPr>
        <p:spPr/>
        <p:txBody>
          <a:bodyPr/>
          <a:lstStyle/>
          <a:p>
            <a:r>
              <a:rPr lang="en-GB" dirty="0" smtClean="0"/>
              <a:t>Child centred</a:t>
            </a:r>
          </a:p>
          <a:p>
            <a:r>
              <a:rPr lang="en-GB" dirty="0" smtClean="0"/>
              <a:t>Equity</a:t>
            </a:r>
          </a:p>
          <a:p>
            <a:r>
              <a:rPr lang="en-GB" dirty="0" smtClean="0"/>
              <a:t>SEND – special educational needs or disability </a:t>
            </a:r>
          </a:p>
          <a:p>
            <a:r>
              <a:rPr lang="en-GB" dirty="0" smtClean="0"/>
              <a:t>Vulnerable </a:t>
            </a:r>
          </a:p>
          <a:p>
            <a:r>
              <a:rPr lang="en-GB" dirty="0" smtClean="0"/>
              <a:t>Disadvantaged</a:t>
            </a:r>
          </a:p>
          <a:p>
            <a:r>
              <a:rPr lang="en-GB" dirty="0" smtClean="0"/>
              <a:t>Social capital </a:t>
            </a:r>
          </a:p>
          <a:p>
            <a:r>
              <a:rPr lang="en-GB" dirty="0" smtClean="0"/>
              <a:t>Ambition </a:t>
            </a:r>
          </a:p>
          <a:p>
            <a:endParaRPr lang="en-GB" dirty="0"/>
          </a:p>
        </p:txBody>
      </p:sp>
    </p:spTree>
    <p:extLst>
      <p:ext uri="{BB962C8B-B14F-4D97-AF65-F5344CB8AC3E}">
        <p14:creationId xmlns:p14="http://schemas.microsoft.com/office/powerpoint/2010/main" val="4256962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5"/>
            <a:ext cx="11214538" cy="917137"/>
          </a:xfrm>
        </p:spPr>
        <p:txBody>
          <a:bodyPr/>
          <a:lstStyle/>
          <a:p>
            <a:r>
              <a:rPr lang="en-GB" dirty="0" smtClean="0"/>
              <a:t>Aims for tonight</a:t>
            </a:r>
            <a:endParaRPr lang="en-GB" dirty="0"/>
          </a:p>
        </p:txBody>
      </p:sp>
      <p:sp>
        <p:nvSpPr>
          <p:cNvPr id="3" name="Content Placeholder 2"/>
          <p:cNvSpPr>
            <a:spLocks noGrp="1"/>
          </p:cNvSpPr>
          <p:nvPr>
            <p:ph idx="1"/>
          </p:nvPr>
        </p:nvSpPr>
        <p:spPr>
          <a:xfrm>
            <a:off x="451945" y="1502979"/>
            <a:ext cx="9091448" cy="4382814"/>
          </a:xfrm>
        </p:spPr>
        <p:txBody>
          <a:bodyPr>
            <a:normAutofit/>
          </a:bodyPr>
          <a:lstStyle/>
          <a:p>
            <a:pPr marL="357188" indent="-357188">
              <a:lnSpc>
                <a:spcPct val="100000"/>
              </a:lnSpc>
            </a:pPr>
            <a:r>
              <a:rPr lang="en-GB" dirty="0" smtClean="0">
                <a:solidFill>
                  <a:schemeClr val="accent6">
                    <a:lumMod val="50000"/>
                  </a:schemeClr>
                </a:solidFill>
              </a:rPr>
              <a:t>To answer parent questions about our Ofsted report</a:t>
            </a:r>
          </a:p>
          <a:p>
            <a:pPr marL="357188" indent="-357188">
              <a:lnSpc>
                <a:spcPct val="100000"/>
              </a:lnSpc>
            </a:pPr>
            <a:r>
              <a:rPr lang="en-GB" dirty="0" smtClean="0">
                <a:solidFill>
                  <a:schemeClr val="accent6">
                    <a:lumMod val="50000"/>
                  </a:schemeClr>
                </a:solidFill>
              </a:rPr>
              <a:t>To talk about the current Ofsted inspection and </a:t>
            </a:r>
            <a:r>
              <a:rPr lang="en-GB" dirty="0" smtClean="0">
                <a:solidFill>
                  <a:schemeClr val="accent6">
                    <a:lumMod val="50000"/>
                  </a:schemeClr>
                </a:solidFill>
              </a:rPr>
              <a:t>foci</a:t>
            </a:r>
            <a:endParaRPr lang="en-GB" dirty="0" smtClean="0">
              <a:solidFill>
                <a:schemeClr val="accent6">
                  <a:lumMod val="50000"/>
                </a:schemeClr>
              </a:solidFill>
            </a:endParaRPr>
          </a:p>
          <a:p>
            <a:pPr marL="357188" indent="-357188">
              <a:lnSpc>
                <a:spcPct val="100000"/>
              </a:lnSpc>
            </a:pPr>
            <a:r>
              <a:rPr lang="en-GB" dirty="0" smtClean="0">
                <a:solidFill>
                  <a:schemeClr val="accent6">
                    <a:lumMod val="50000"/>
                  </a:schemeClr>
                </a:solidFill>
              </a:rPr>
              <a:t>To unpick the detail in our recent Ofsted report </a:t>
            </a:r>
          </a:p>
          <a:p>
            <a:pPr marL="357188" indent="-357188">
              <a:lnSpc>
                <a:spcPct val="100000"/>
              </a:lnSpc>
            </a:pPr>
            <a:r>
              <a:rPr lang="en-GB" dirty="0" smtClean="0"/>
              <a:t>To talk about our current school development work</a:t>
            </a:r>
          </a:p>
          <a:p>
            <a:pPr marL="357188" indent="-357188">
              <a:lnSpc>
                <a:spcPct val="100000"/>
              </a:lnSpc>
            </a:pPr>
            <a:r>
              <a:rPr lang="en-GB" dirty="0" smtClean="0">
                <a:solidFill>
                  <a:schemeClr val="accent6">
                    <a:lumMod val="50000"/>
                  </a:schemeClr>
                </a:solidFill>
              </a:rPr>
              <a:t>To talk about our next steps</a:t>
            </a:r>
          </a:p>
          <a:p>
            <a:pPr marL="357188" indent="-357188">
              <a:lnSpc>
                <a:spcPct val="100000"/>
              </a:lnSpc>
            </a:pPr>
            <a:endParaRPr lang="en-GB" dirty="0" smtClean="0">
              <a:solidFill>
                <a:schemeClr val="accent6">
                  <a:lumMod val="50000"/>
                </a:schemeClr>
              </a:solidFill>
            </a:endParaRPr>
          </a:p>
        </p:txBody>
      </p:sp>
    </p:spTree>
    <p:extLst>
      <p:ext uri="{BB962C8B-B14F-4D97-AF65-F5344CB8AC3E}">
        <p14:creationId xmlns:p14="http://schemas.microsoft.com/office/powerpoint/2010/main" val="19273696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did it take so long for Bentley to have an </a:t>
            </a:r>
            <a:r>
              <a:rPr lang="en-GB" dirty="0" err="1" smtClean="0"/>
              <a:t>ofsted</a:t>
            </a:r>
            <a:r>
              <a:rPr lang="en-GB" dirty="0" smtClean="0"/>
              <a:t>?</a:t>
            </a:r>
            <a:endParaRPr lang="en-GB" dirty="0"/>
          </a:p>
        </p:txBody>
      </p:sp>
      <p:sp>
        <p:nvSpPr>
          <p:cNvPr id="3" name="Content Placeholder 2"/>
          <p:cNvSpPr>
            <a:spLocks noGrp="1"/>
          </p:cNvSpPr>
          <p:nvPr>
            <p:ph idx="1"/>
          </p:nvPr>
        </p:nvSpPr>
        <p:spPr/>
        <p:txBody>
          <a:bodyPr>
            <a:normAutofit/>
          </a:bodyPr>
          <a:lstStyle/>
          <a:p>
            <a:r>
              <a:rPr lang="en-GB" dirty="0" smtClean="0"/>
              <a:t>Because we were graded as Outstanding like about 20% of schools in 2007</a:t>
            </a:r>
          </a:p>
          <a:p>
            <a:r>
              <a:rPr lang="en-GB" dirty="0" smtClean="0"/>
              <a:t>The law changed so Outstanding schools could again be routinely inspected. </a:t>
            </a:r>
          </a:p>
          <a:p>
            <a:r>
              <a:rPr lang="en-GB" sz="1600" dirty="0" smtClean="0">
                <a:solidFill>
                  <a:srgbClr val="000000"/>
                </a:solidFill>
              </a:rPr>
              <a:t>“This </a:t>
            </a:r>
            <a:r>
              <a:rPr lang="en-GB" sz="1600" dirty="0">
                <a:solidFill>
                  <a:srgbClr val="000000"/>
                </a:solidFill>
              </a:rPr>
              <a:t>school was last inspected 14 years ago and </a:t>
            </a:r>
            <a:r>
              <a:rPr lang="en-GB" sz="1600" dirty="0" smtClean="0">
                <a:solidFill>
                  <a:srgbClr val="000000"/>
                </a:solidFill>
              </a:rPr>
              <a:t>judged ‘</a:t>
            </a:r>
            <a:r>
              <a:rPr lang="en-GB" sz="1600" dirty="0">
                <a:solidFill>
                  <a:srgbClr val="000000"/>
                </a:solidFill>
              </a:rPr>
              <a:t>Outstanding’ under a previous inspection framework. This reflected the school’s/college’s overall effectiveness under the inspection framework in use at the time.</a:t>
            </a:r>
          </a:p>
          <a:p>
            <a:r>
              <a:rPr lang="en-GB" sz="1600" dirty="0" smtClean="0">
                <a:solidFill>
                  <a:srgbClr val="000000"/>
                </a:solidFill>
              </a:rPr>
              <a:t>From </a:t>
            </a:r>
            <a:r>
              <a:rPr lang="en-GB" sz="1600" dirty="0">
                <a:solidFill>
                  <a:srgbClr val="000000"/>
                </a:solidFill>
              </a:rPr>
              <a:t>then until this year the school was exempted by law from routine inspection, so </a:t>
            </a:r>
            <a:r>
              <a:rPr lang="en-GB" sz="1600" dirty="0" smtClean="0">
                <a:solidFill>
                  <a:srgbClr val="000000"/>
                </a:solidFill>
              </a:rPr>
              <a:t>there </a:t>
            </a:r>
            <a:r>
              <a:rPr lang="en-GB" sz="1600" dirty="0">
                <a:solidFill>
                  <a:srgbClr val="000000"/>
                </a:solidFill>
              </a:rPr>
              <a:t>has been a longer gap than usual between inspections.</a:t>
            </a:r>
          </a:p>
          <a:p>
            <a:r>
              <a:rPr lang="en-GB" sz="1600" dirty="0">
                <a:solidFill>
                  <a:srgbClr val="000000"/>
                </a:solidFill>
              </a:rPr>
              <a:t>Judgements in this report are based on the current inspection framework and also reflect changes that may have happened at any point since the last </a:t>
            </a:r>
            <a:r>
              <a:rPr lang="en-GB" sz="1600" dirty="0" smtClean="0">
                <a:solidFill>
                  <a:srgbClr val="000000"/>
                </a:solidFill>
              </a:rPr>
              <a:t>inspection”.</a:t>
            </a:r>
            <a:endParaRPr lang="en-GB" sz="1600" dirty="0">
              <a:solidFill>
                <a:srgbClr val="000000"/>
              </a:solidFill>
            </a:endParaRPr>
          </a:p>
        </p:txBody>
      </p:sp>
    </p:spTree>
    <p:extLst>
      <p:ext uri="{BB962C8B-B14F-4D97-AF65-F5344CB8AC3E}">
        <p14:creationId xmlns:p14="http://schemas.microsoft.com/office/powerpoint/2010/main" val="935416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278861"/>
            <a:ext cx="11214538" cy="1325563"/>
          </a:xfrm>
        </p:spPr>
        <p:txBody>
          <a:bodyPr/>
          <a:lstStyle/>
          <a:p>
            <a:r>
              <a:rPr lang="en-GB" dirty="0" smtClean="0"/>
              <a:t>The current </a:t>
            </a:r>
            <a:r>
              <a:rPr lang="en-GB" dirty="0" smtClean="0"/>
              <a:t>Ofsted </a:t>
            </a:r>
            <a:r>
              <a:rPr lang="en-GB" dirty="0" smtClean="0"/>
              <a:t>framework</a:t>
            </a:r>
            <a:endParaRPr lang="en-GB" dirty="0"/>
          </a:p>
        </p:txBody>
      </p:sp>
      <p:sp>
        <p:nvSpPr>
          <p:cNvPr id="3" name="Content Placeholder 2"/>
          <p:cNvSpPr>
            <a:spLocks noGrp="1"/>
          </p:cNvSpPr>
          <p:nvPr>
            <p:ph idx="1"/>
          </p:nvPr>
        </p:nvSpPr>
        <p:spPr/>
        <p:txBody>
          <a:bodyPr/>
          <a:lstStyle/>
          <a:p>
            <a:r>
              <a:rPr lang="en-GB" dirty="0" smtClean="0"/>
              <a:t>Four key areas;</a:t>
            </a:r>
          </a:p>
          <a:p>
            <a:pPr lvl="1"/>
            <a:r>
              <a:rPr lang="en-GB" dirty="0" smtClean="0"/>
              <a:t>The quality of education</a:t>
            </a:r>
          </a:p>
          <a:p>
            <a:pPr lvl="1"/>
            <a:r>
              <a:rPr lang="en-GB" dirty="0" smtClean="0"/>
              <a:t>Behaviour and attitudes</a:t>
            </a:r>
          </a:p>
          <a:p>
            <a:pPr lvl="1"/>
            <a:r>
              <a:rPr lang="en-GB" dirty="0" smtClean="0"/>
              <a:t>Personal development</a:t>
            </a:r>
          </a:p>
          <a:p>
            <a:pPr lvl="1"/>
            <a:r>
              <a:rPr lang="en-GB" dirty="0" smtClean="0"/>
              <a:t>Leadership and management</a:t>
            </a:r>
          </a:p>
          <a:p>
            <a:pPr marL="0" indent="0">
              <a:buNone/>
            </a:pPr>
            <a:endParaRPr lang="en-GB" dirty="0" smtClean="0"/>
          </a:p>
          <a:p>
            <a:r>
              <a:rPr lang="en-GB" dirty="0" smtClean="0"/>
              <a:t>Early Years provision </a:t>
            </a:r>
          </a:p>
        </p:txBody>
      </p:sp>
    </p:spTree>
    <p:extLst>
      <p:ext uri="{BB962C8B-B14F-4D97-AF65-F5344CB8AC3E}">
        <p14:creationId xmlns:p14="http://schemas.microsoft.com/office/powerpoint/2010/main" val="38848370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6"/>
            <a:ext cx="11214538" cy="977114"/>
          </a:xfrm>
        </p:spPr>
        <p:txBody>
          <a:bodyPr/>
          <a:lstStyle/>
          <a:p>
            <a:r>
              <a:rPr lang="en-GB" dirty="0" smtClean="0"/>
              <a:t>Ofsted </a:t>
            </a:r>
            <a:endParaRPr lang="en-GB" dirty="0"/>
          </a:p>
        </p:txBody>
      </p:sp>
      <p:sp>
        <p:nvSpPr>
          <p:cNvPr id="3" name="Content Placeholder 2"/>
          <p:cNvSpPr>
            <a:spLocks noGrp="1"/>
          </p:cNvSpPr>
          <p:nvPr>
            <p:ph idx="1"/>
          </p:nvPr>
        </p:nvSpPr>
        <p:spPr>
          <a:xfrm>
            <a:off x="451945" y="1476462"/>
            <a:ext cx="9091448" cy="4409331"/>
          </a:xfrm>
        </p:spPr>
        <p:txBody>
          <a:bodyPr>
            <a:normAutofit fontScale="70000" lnSpcReduction="20000"/>
          </a:bodyPr>
          <a:lstStyle/>
          <a:p>
            <a:pPr>
              <a:lnSpc>
                <a:spcPct val="120000"/>
              </a:lnSpc>
            </a:pPr>
            <a:r>
              <a:rPr lang="en-GB" dirty="0" smtClean="0"/>
              <a:t>Revisiting failing schools &amp; checking on ‘coasting’ schools</a:t>
            </a:r>
          </a:p>
          <a:p>
            <a:pPr>
              <a:lnSpc>
                <a:spcPct val="120000"/>
              </a:lnSpc>
            </a:pPr>
            <a:r>
              <a:rPr lang="en-GB" dirty="0" smtClean="0"/>
              <a:t>Inclusion – current national SEND review with huge rise in EHCP numbers and budgets overdrawn</a:t>
            </a:r>
          </a:p>
          <a:p>
            <a:pPr>
              <a:lnSpc>
                <a:spcPct val="120000"/>
              </a:lnSpc>
            </a:pPr>
            <a:r>
              <a:rPr lang="en-GB" dirty="0" smtClean="0"/>
              <a:t>Appropriate schooling for </a:t>
            </a:r>
            <a:r>
              <a:rPr lang="en-GB" i="1" dirty="0" smtClean="0"/>
              <a:t>every</a:t>
            </a:r>
            <a:r>
              <a:rPr lang="en-GB" dirty="0" smtClean="0"/>
              <a:t> child</a:t>
            </a:r>
          </a:p>
          <a:p>
            <a:pPr>
              <a:lnSpc>
                <a:spcPct val="120000"/>
              </a:lnSpc>
            </a:pPr>
            <a:r>
              <a:rPr lang="en-GB" dirty="0" smtClean="0"/>
              <a:t>Ambition and equity for all pupils </a:t>
            </a:r>
          </a:p>
          <a:p>
            <a:pPr>
              <a:lnSpc>
                <a:spcPct val="120000"/>
              </a:lnSpc>
            </a:pPr>
            <a:r>
              <a:rPr lang="en-GB" dirty="0" smtClean="0"/>
              <a:t>Moving away from data</a:t>
            </a:r>
          </a:p>
          <a:p>
            <a:pPr>
              <a:lnSpc>
                <a:spcPct val="120000"/>
              </a:lnSpc>
            </a:pPr>
            <a:r>
              <a:rPr lang="en-GB" dirty="0" smtClean="0"/>
              <a:t>Learning is appropriate for each age and stage </a:t>
            </a:r>
          </a:p>
          <a:p>
            <a:pPr>
              <a:lnSpc>
                <a:spcPct val="120000"/>
              </a:lnSpc>
            </a:pPr>
            <a:r>
              <a:rPr lang="en-GB" dirty="0" smtClean="0"/>
              <a:t>Wider curriculum offer</a:t>
            </a:r>
          </a:p>
          <a:p>
            <a:pPr>
              <a:lnSpc>
                <a:spcPct val="120000"/>
              </a:lnSpc>
            </a:pPr>
            <a:r>
              <a:rPr lang="en-GB" dirty="0" smtClean="0"/>
              <a:t>Reading, reading, reading! </a:t>
            </a:r>
          </a:p>
          <a:p>
            <a:pPr>
              <a:lnSpc>
                <a:spcPct val="120000"/>
              </a:lnSpc>
            </a:pPr>
            <a:r>
              <a:rPr lang="en-GB" dirty="0" smtClean="0"/>
              <a:t>Safeguarding </a:t>
            </a:r>
          </a:p>
          <a:p>
            <a:pPr>
              <a:lnSpc>
                <a:spcPct val="120000"/>
              </a:lnSpc>
            </a:pPr>
            <a:endParaRPr lang="en-GB" dirty="0" smtClean="0"/>
          </a:p>
          <a:p>
            <a:pPr>
              <a:lnSpc>
                <a:spcPct val="120000"/>
              </a:lnSpc>
            </a:pPr>
            <a:endParaRPr lang="en-GB" dirty="0" smtClean="0"/>
          </a:p>
          <a:p>
            <a:pPr>
              <a:lnSpc>
                <a:spcPct val="120000"/>
              </a:lnSpc>
            </a:pPr>
            <a:endParaRPr lang="en-GB" dirty="0"/>
          </a:p>
        </p:txBody>
      </p:sp>
    </p:spTree>
    <p:extLst>
      <p:ext uri="{BB962C8B-B14F-4D97-AF65-F5344CB8AC3E}">
        <p14:creationId xmlns:p14="http://schemas.microsoft.com/office/powerpoint/2010/main" val="911116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6"/>
            <a:ext cx="11214538" cy="993892"/>
          </a:xfrm>
        </p:spPr>
        <p:txBody>
          <a:bodyPr/>
          <a:lstStyle/>
          <a:p>
            <a:r>
              <a:rPr lang="en-GB" dirty="0" smtClean="0"/>
              <a:t>How did </a:t>
            </a:r>
            <a:r>
              <a:rPr lang="en-GB" dirty="0" err="1" smtClean="0"/>
              <a:t>ofsted</a:t>
            </a:r>
            <a:r>
              <a:rPr lang="en-GB" dirty="0" smtClean="0"/>
              <a:t> view the disruptions due to covid? </a:t>
            </a:r>
            <a:endParaRPr lang="en-GB" dirty="0"/>
          </a:p>
        </p:txBody>
      </p:sp>
      <p:sp>
        <p:nvSpPr>
          <p:cNvPr id="3" name="Content Placeholder 2"/>
          <p:cNvSpPr>
            <a:spLocks noGrp="1"/>
          </p:cNvSpPr>
          <p:nvPr>
            <p:ph idx="1"/>
          </p:nvPr>
        </p:nvSpPr>
        <p:spPr>
          <a:xfrm>
            <a:off x="2564706" y="1359018"/>
            <a:ext cx="9091448" cy="4526775"/>
          </a:xfrm>
        </p:spPr>
        <p:txBody>
          <a:bodyPr>
            <a:normAutofit fontScale="92500" lnSpcReduction="20000"/>
          </a:bodyPr>
          <a:lstStyle/>
          <a:p>
            <a:pPr>
              <a:lnSpc>
                <a:spcPct val="110000"/>
              </a:lnSpc>
            </a:pPr>
            <a:r>
              <a:rPr lang="en-GB" dirty="0" smtClean="0"/>
              <a:t>Our inspection was one of the very first since Covid. There were some virtual inspections taking place after the Spring 2021 lockdown but these were a bit different.</a:t>
            </a:r>
          </a:p>
          <a:p>
            <a:pPr>
              <a:lnSpc>
                <a:spcPct val="110000"/>
              </a:lnSpc>
            </a:pPr>
            <a:r>
              <a:rPr lang="en-GB" dirty="0" smtClean="0"/>
              <a:t>Covid was asked about in our inspection, and it is mentioned briefly in the report. The inspectors were always focussed on learning and checked how we were supporting this as the priority.</a:t>
            </a:r>
          </a:p>
          <a:p>
            <a:pPr>
              <a:lnSpc>
                <a:spcPct val="110000"/>
              </a:lnSpc>
            </a:pPr>
            <a:r>
              <a:rPr lang="en-GB" dirty="0" smtClean="0"/>
              <a:t>Never to be an excuse and expectation for schools to have continued moving forwards throughout the last two years of disruptive schooling.</a:t>
            </a:r>
            <a:endParaRPr lang="en-GB" dirty="0"/>
          </a:p>
        </p:txBody>
      </p:sp>
    </p:spTree>
    <p:extLst>
      <p:ext uri="{BB962C8B-B14F-4D97-AF65-F5344CB8AC3E}">
        <p14:creationId xmlns:p14="http://schemas.microsoft.com/office/powerpoint/2010/main" val="1591305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782" y="147760"/>
            <a:ext cx="11666484" cy="1009922"/>
          </a:xfrm>
        </p:spPr>
        <p:txBody>
          <a:bodyPr>
            <a:noAutofit/>
          </a:bodyPr>
          <a:lstStyle/>
          <a:p>
            <a:r>
              <a:rPr lang="en-GB" dirty="0" smtClean="0"/>
              <a:t>What </a:t>
            </a:r>
            <a:r>
              <a:rPr lang="en-GB" dirty="0" smtClean="0"/>
              <a:t>the report said about our school</a:t>
            </a:r>
            <a:endParaRPr lang="en-GB" dirty="0"/>
          </a:p>
        </p:txBody>
      </p:sp>
      <p:sp>
        <p:nvSpPr>
          <p:cNvPr id="3" name="Content Placeholder 2"/>
          <p:cNvSpPr>
            <a:spLocks noGrp="1"/>
          </p:cNvSpPr>
          <p:nvPr>
            <p:ph idx="1"/>
          </p:nvPr>
        </p:nvSpPr>
        <p:spPr>
          <a:xfrm>
            <a:off x="451944" y="1157682"/>
            <a:ext cx="9363175" cy="4874002"/>
          </a:xfrm>
        </p:spPr>
        <p:txBody>
          <a:bodyPr>
            <a:normAutofit/>
          </a:bodyPr>
          <a:lstStyle/>
          <a:p>
            <a:pPr>
              <a:lnSpc>
                <a:spcPct val="100000"/>
              </a:lnSpc>
            </a:pPr>
            <a:r>
              <a:rPr lang="en-GB" sz="1600" dirty="0">
                <a:solidFill>
                  <a:srgbClr val="000000"/>
                </a:solidFill>
              </a:rPr>
              <a:t>“Learning at Bentley is ambitious, exciting, and inclusive.” </a:t>
            </a:r>
          </a:p>
          <a:p>
            <a:pPr>
              <a:lnSpc>
                <a:spcPct val="100000"/>
              </a:lnSpc>
            </a:pPr>
            <a:r>
              <a:rPr lang="en-GB" sz="1600" dirty="0" smtClean="0">
                <a:solidFill>
                  <a:srgbClr val="000000"/>
                </a:solidFill>
              </a:rPr>
              <a:t>“Staff </a:t>
            </a:r>
            <a:r>
              <a:rPr lang="en-GB" sz="1600" dirty="0">
                <a:solidFill>
                  <a:srgbClr val="000000"/>
                </a:solidFill>
              </a:rPr>
              <a:t>sensitively balance high academic expectations with time for pupils to think about their own well-being. One pupil stated that ‘making you happy is a key part of Bentley</a:t>
            </a:r>
            <a:r>
              <a:rPr lang="en-GB" sz="1600" dirty="0" smtClean="0">
                <a:solidFill>
                  <a:srgbClr val="000000"/>
                </a:solidFill>
              </a:rPr>
              <a:t>’.”</a:t>
            </a:r>
          </a:p>
          <a:p>
            <a:pPr>
              <a:lnSpc>
                <a:spcPct val="100000"/>
              </a:lnSpc>
            </a:pPr>
            <a:r>
              <a:rPr lang="en-GB" sz="1600" dirty="0" smtClean="0">
                <a:solidFill>
                  <a:srgbClr val="000000"/>
                </a:solidFill>
              </a:rPr>
              <a:t>“The vast array of extra-curricular opportunities, before and after school, means that there is something for every pupil.”</a:t>
            </a:r>
          </a:p>
          <a:p>
            <a:pPr>
              <a:lnSpc>
                <a:spcPct val="100000"/>
              </a:lnSpc>
            </a:pPr>
            <a:r>
              <a:rPr lang="en-GB" sz="1600" dirty="0" smtClean="0">
                <a:solidFill>
                  <a:srgbClr val="000000"/>
                </a:solidFill>
              </a:rPr>
              <a:t>“Pupils and staff are </a:t>
            </a:r>
            <a:r>
              <a:rPr lang="en-GB" sz="1600" dirty="0">
                <a:solidFill>
                  <a:srgbClr val="000000"/>
                </a:solidFill>
              </a:rPr>
              <a:t>passionate about reading and can readily recall their favourite books. Reading is </a:t>
            </a:r>
            <a:r>
              <a:rPr lang="en-GB" sz="1600" dirty="0" smtClean="0">
                <a:solidFill>
                  <a:srgbClr val="000000"/>
                </a:solidFill>
              </a:rPr>
              <a:t>prioritised from </a:t>
            </a:r>
            <a:r>
              <a:rPr lang="en-GB" sz="1600" dirty="0">
                <a:solidFill>
                  <a:srgbClr val="000000"/>
                </a:solidFill>
              </a:rPr>
              <a:t>the very first day of Reception</a:t>
            </a:r>
            <a:r>
              <a:rPr lang="en-GB" sz="1600" dirty="0" smtClean="0">
                <a:solidFill>
                  <a:srgbClr val="000000"/>
                </a:solidFill>
              </a:rPr>
              <a:t>.”</a:t>
            </a:r>
          </a:p>
          <a:p>
            <a:pPr>
              <a:lnSpc>
                <a:spcPct val="100000"/>
              </a:lnSpc>
            </a:pPr>
            <a:r>
              <a:rPr lang="en-GB" sz="1600" dirty="0" smtClean="0">
                <a:solidFill>
                  <a:srgbClr val="000000"/>
                </a:solidFill>
              </a:rPr>
              <a:t>“Leaders </a:t>
            </a:r>
            <a:r>
              <a:rPr lang="en-GB" sz="1600" dirty="0">
                <a:solidFill>
                  <a:srgbClr val="000000"/>
                </a:solidFill>
              </a:rPr>
              <a:t>have continued to </a:t>
            </a:r>
            <a:r>
              <a:rPr lang="en-GB" sz="1600" dirty="0" smtClean="0">
                <a:solidFill>
                  <a:srgbClr val="000000"/>
                </a:solidFill>
              </a:rPr>
              <a:t>develop many </a:t>
            </a:r>
            <a:r>
              <a:rPr lang="en-GB" sz="1600" dirty="0">
                <a:solidFill>
                  <a:srgbClr val="000000"/>
                </a:solidFill>
              </a:rPr>
              <a:t>other areas of the </a:t>
            </a:r>
            <a:r>
              <a:rPr lang="en-GB" sz="1600" dirty="0" smtClean="0">
                <a:solidFill>
                  <a:srgbClr val="000000"/>
                </a:solidFill>
              </a:rPr>
              <a:t>curriculum over </a:t>
            </a:r>
            <a:r>
              <a:rPr lang="en-GB" sz="1600" dirty="0">
                <a:solidFill>
                  <a:srgbClr val="000000"/>
                </a:solidFill>
              </a:rPr>
              <a:t>recent years… Across other subjects</a:t>
            </a:r>
            <a:r>
              <a:rPr lang="en-GB" sz="1600" dirty="0" smtClean="0">
                <a:solidFill>
                  <a:srgbClr val="000000"/>
                </a:solidFill>
              </a:rPr>
              <a:t>, pupils </a:t>
            </a:r>
            <a:r>
              <a:rPr lang="en-GB" sz="1600" dirty="0">
                <a:solidFill>
                  <a:srgbClr val="000000"/>
                </a:solidFill>
              </a:rPr>
              <a:t>follow a curriculum that begins in the early years</a:t>
            </a:r>
            <a:r>
              <a:rPr lang="en-GB" sz="1600" dirty="0" smtClean="0">
                <a:solidFill>
                  <a:srgbClr val="000000"/>
                </a:solidFill>
              </a:rPr>
              <a:t>.”</a:t>
            </a:r>
            <a:r>
              <a:rPr lang="en-GB" sz="1600" dirty="0">
                <a:solidFill>
                  <a:srgbClr val="000000"/>
                </a:solidFill>
              </a:rPr>
              <a:t>	</a:t>
            </a:r>
          </a:p>
          <a:p>
            <a:pPr>
              <a:lnSpc>
                <a:spcPct val="100000"/>
              </a:lnSpc>
            </a:pPr>
            <a:r>
              <a:rPr lang="en-GB" sz="1600" dirty="0" smtClean="0">
                <a:solidFill>
                  <a:srgbClr val="000000"/>
                </a:solidFill>
              </a:rPr>
              <a:t>“Behaviour throughout the </a:t>
            </a:r>
            <a:r>
              <a:rPr lang="en-GB" sz="1600" dirty="0">
                <a:solidFill>
                  <a:srgbClr val="000000"/>
                </a:solidFill>
              </a:rPr>
              <a:t>school is exceptionally </a:t>
            </a:r>
            <a:r>
              <a:rPr lang="en-GB" sz="1600" dirty="0" smtClean="0">
                <a:solidFill>
                  <a:srgbClr val="000000"/>
                </a:solidFill>
              </a:rPr>
              <a:t>positive and </a:t>
            </a:r>
            <a:r>
              <a:rPr lang="en-GB" sz="1600" dirty="0">
                <a:solidFill>
                  <a:srgbClr val="000000"/>
                </a:solidFill>
              </a:rPr>
              <a:t>attendance is very high</a:t>
            </a:r>
            <a:r>
              <a:rPr lang="en-GB" sz="1600" dirty="0" smtClean="0">
                <a:solidFill>
                  <a:srgbClr val="000000"/>
                </a:solidFill>
              </a:rPr>
              <a:t>. Pupils </a:t>
            </a:r>
            <a:r>
              <a:rPr lang="en-GB" sz="1600" dirty="0">
                <a:solidFill>
                  <a:srgbClr val="000000"/>
                </a:solidFill>
              </a:rPr>
              <a:t>are taught about the school’s rules and </a:t>
            </a:r>
            <a:r>
              <a:rPr lang="en-GB" sz="1600" dirty="0" smtClean="0">
                <a:solidFill>
                  <a:srgbClr val="000000"/>
                </a:solidFill>
              </a:rPr>
              <a:t>routines from </a:t>
            </a:r>
            <a:r>
              <a:rPr lang="en-GB" sz="1600" dirty="0">
                <a:solidFill>
                  <a:srgbClr val="000000"/>
                </a:solidFill>
              </a:rPr>
              <a:t>the very start and follow </a:t>
            </a:r>
            <a:r>
              <a:rPr lang="en-GB" sz="1600" dirty="0" smtClean="0">
                <a:solidFill>
                  <a:srgbClr val="000000"/>
                </a:solidFill>
              </a:rPr>
              <a:t>these consistently</a:t>
            </a:r>
            <a:r>
              <a:rPr lang="en-GB" sz="1600" dirty="0">
                <a:solidFill>
                  <a:srgbClr val="000000"/>
                </a:solidFill>
              </a:rPr>
              <a:t>. Pupils are also eager to learn and know their </a:t>
            </a:r>
            <a:r>
              <a:rPr lang="en-GB" sz="1600" dirty="0" smtClean="0">
                <a:solidFill>
                  <a:srgbClr val="000000"/>
                </a:solidFill>
              </a:rPr>
              <a:t>role in </a:t>
            </a:r>
            <a:r>
              <a:rPr lang="en-GB" sz="1600" dirty="0">
                <a:solidFill>
                  <a:srgbClr val="000000"/>
                </a:solidFill>
              </a:rPr>
              <a:t>ensuring their friends can learn too. The school is very calm</a:t>
            </a:r>
            <a:r>
              <a:rPr lang="en-GB" sz="1600" dirty="0" smtClean="0">
                <a:solidFill>
                  <a:srgbClr val="000000"/>
                </a:solidFill>
              </a:rPr>
              <a:t>, and </a:t>
            </a:r>
            <a:r>
              <a:rPr lang="en-GB" sz="1600" dirty="0">
                <a:solidFill>
                  <a:srgbClr val="000000"/>
                </a:solidFill>
              </a:rPr>
              <a:t>learning is rarely </a:t>
            </a:r>
            <a:r>
              <a:rPr lang="en-GB" sz="1600" dirty="0" smtClean="0">
                <a:solidFill>
                  <a:srgbClr val="000000"/>
                </a:solidFill>
              </a:rPr>
              <a:t>disrupted”.</a:t>
            </a:r>
            <a:r>
              <a:rPr lang="en-GB" sz="1600" dirty="0">
                <a:solidFill>
                  <a:srgbClr val="000000"/>
                </a:solidFill>
              </a:rPr>
              <a:t>	</a:t>
            </a:r>
          </a:p>
          <a:p>
            <a:pPr>
              <a:lnSpc>
                <a:spcPct val="100000"/>
              </a:lnSpc>
            </a:pPr>
            <a:r>
              <a:rPr lang="en-GB" sz="1600" dirty="0" smtClean="0">
                <a:solidFill>
                  <a:srgbClr val="000000"/>
                </a:solidFill>
              </a:rPr>
              <a:t>“When </a:t>
            </a:r>
            <a:r>
              <a:rPr lang="en-GB" sz="1600" dirty="0">
                <a:solidFill>
                  <a:srgbClr val="000000"/>
                </a:solidFill>
              </a:rPr>
              <a:t>required, leaders are tenacious in making sure families get the help they need from the appropriate external agencies. This includes support from the local church </a:t>
            </a:r>
            <a:r>
              <a:rPr lang="en-GB" sz="1600" dirty="0" smtClean="0">
                <a:solidFill>
                  <a:srgbClr val="000000"/>
                </a:solidFill>
              </a:rPr>
              <a:t>community</a:t>
            </a:r>
            <a:r>
              <a:rPr lang="en-GB" sz="1600" dirty="0" smtClean="0">
                <a:solidFill>
                  <a:srgbClr val="000000"/>
                </a:solidFill>
              </a:rPr>
              <a:t>”.</a:t>
            </a:r>
            <a:endParaRPr lang="en-GB" sz="1600" dirty="0" smtClean="0">
              <a:solidFill>
                <a:srgbClr val="000000"/>
              </a:solidFill>
              <a:latin typeface="Tahoma" panose="020B060403050404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945" y="365126"/>
            <a:ext cx="11214538" cy="910002"/>
          </a:xfrm>
        </p:spPr>
        <p:txBody>
          <a:bodyPr>
            <a:normAutofit fontScale="90000"/>
          </a:bodyPr>
          <a:lstStyle/>
          <a:p>
            <a:r>
              <a:rPr lang="en-GB" dirty="0" smtClean="0"/>
              <a:t>What about the target, does this mean we have a problem?</a:t>
            </a:r>
            <a:endParaRPr lang="en-GB" dirty="0"/>
          </a:p>
        </p:txBody>
      </p:sp>
      <p:sp>
        <p:nvSpPr>
          <p:cNvPr id="3" name="Content Placeholder 2"/>
          <p:cNvSpPr>
            <a:spLocks noGrp="1"/>
          </p:cNvSpPr>
          <p:nvPr>
            <p:ph idx="1"/>
          </p:nvPr>
        </p:nvSpPr>
        <p:spPr>
          <a:xfrm>
            <a:off x="2564706" y="1350628"/>
            <a:ext cx="9091448" cy="4535165"/>
          </a:xfrm>
        </p:spPr>
        <p:txBody>
          <a:bodyPr>
            <a:normAutofit lnSpcReduction="10000"/>
          </a:bodyPr>
          <a:lstStyle/>
          <a:p>
            <a:pPr marL="0" indent="0">
              <a:lnSpc>
                <a:spcPct val="100000"/>
              </a:lnSpc>
              <a:buNone/>
            </a:pPr>
            <a:r>
              <a:rPr lang="en-GB" sz="2400" dirty="0" smtClean="0">
                <a:solidFill>
                  <a:srgbClr val="000000"/>
                </a:solidFill>
              </a:rPr>
              <a:t>“Assessment </a:t>
            </a:r>
            <a:r>
              <a:rPr lang="en-GB" sz="2400" dirty="0">
                <a:solidFill>
                  <a:srgbClr val="000000"/>
                </a:solidFill>
              </a:rPr>
              <a:t>within the foundation subjects is not yet consistently in place. Teachers </a:t>
            </a:r>
            <a:r>
              <a:rPr lang="en-GB" sz="2400" dirty="0" smtClean="0">
                <a:solidFill>
                  <a:srgbClr val="000000"/>
                </a:solidFill>
              </a:rPr>
              <a:t>do not always carefully check that </a:t>
            </a:r>
            <a:r>
              <a:rPr lang="en-GB" sz="2400" dirty="0">
                <a:solidFill>
                  <a:srgbClr val="000000"/>
                </a:solidFill>
              </a:rPr>
              <a:t>pupils have securely learned the key knowledge and </a:t>
            </a:r>
            <a:r>
              <a:rPr lang="en-GB" sz="2400" dirty="0" smtClean="0">
                <a:solidFill>
                  <a:srgbClr val="000000"/>
                </a:solidFill>
              </a:rPr>
              <a:t>skills before </a:t>
            </a:r>
            <a:r>
              <a:rPr lang="en-GB" sz="2400" dirty="0">
                <a:solidFill>
                  <a:srgbClr val="000000"/>
                </a:solidFill>
              </a:rPr>
              <a:t>moving on. Leaders should work </a:t>
            </a:r>
            <a:r>
              <a:rPr lang="en-GB" sz="2400" dirty="0" smtClean="0">
                <a:solidFill>
                  <a:srgbClr val="000000"/>
                </a:solidFill>
              </a:rPr>
              <a:t>carefully with </a:t>
            </a:r>
            <a:r>
              <a:rPr lang="en-GB" sz="2400" dirty="0">
                <a:solidFill>
                  <a:srgbClr val="000000"/>
                </a:solidFill>
              </a:rPr>
              <a:t>teachers to implement and monitor this assessment. This will support pupils to build and secure the knowledge they need across the </a:t>
            </a:r>
            <a:r>
              <a:rPr lang="en-GB" sz="2400" dirty="0" smtClean="0">
                <a:solidFill>
                  <a:srgbClr val="000000"/>
                </a:solidFill>
              </a:rPr>
              <a:t>school’s curriculum” . </a:t>
            </a:r>
            <a:endParaRPr lang="en-GB" sz="2400" dirty="0">
              <a:solidFill>
                <a:srgbClr val="000000"/>
              </a:solidFill>
            </a:endParaRPr>
          </a:p>
          <a:p>
            <a:pPr>
              <a:lnSpc>
                <a:spcPct val="100000"/>
              </a:lnSpc>
            </a:pPr>
            <a:r>
              <a:rPr lang="en-GB" sz="2000" dirty="0" smtClean="0">
                <a:solidFill>
                  <a:schemeClr val="accent6">
                    <a:lumMod val="75000"/>
                  </a:schemeClr>
                </a:solidFill>
              </a:rPr>
              <a:t>Only one target!</a:t>
            </a:r>
          </a:p>
          <a:p>
            <a:pPr>
              <a:lnSpc>
                <a:spcPct val="100000"/>
              </a:lnSpc>
            </a:pPr>
            <a:r>
              <a:rPr lang="en-GB" sz="2000" dirty="0" smtClean="0">
                <a:solidFill>
                  <a:schemeClr val="accent6">
                    <a:lumMod val="75000"/>
                  </a:schemeClr>
                </a:solidFill>
              </a:rPr>
              <a:t>One most schools are still working </a:t>
            </a:r>
            <a:r>
              <a:rPr lang="en-GB" sz="2000" dirty="0" smtClean="0">
                <a:solidFill>
                  <a:schemeClr val="accent6">
                    <a:lumMod val="75000"/>
                  </a:schemeClr>
                </a:solidFill>
              </a:rPr>
              <a:t>on!</a:t>
            </a:r>
            <a:endParaRPr lang="en-GB" sz="2000" dirty="0" smtClean="0">
              <a:solidFill>
                <a:schemeClr val="accent6">
                  <a:lumMod val="75000"/>
                </a:schemeClr>
              </a:solidFill>
            </a:endParaRPr>
          </a:p>
          <a:p>
            <a:pPr>
              <a:lnSpc>
                <a:spcPct val="100000"/>
              </a:lnSpc>
            </a:pPr>
            <a:r>
              <a:rPr lang="en-GB" sz="2000" dirty="0" smtClean="0">
                <a:solidFill>
                  <a:schemeClr val="accent6">
                    <a:lumMod val="75000"/>
                  </a:schemeClr>
                </a:solidFill>
              </a:rPr>
              <a:t>Inspectors shared that the subjects we had already worked on were doing well…they said keep going on this work which was very positive for staff and celebrated subject leaders’ hard work. </a:t>
            </a:r>
            <a:endParaRPr lang="en-GB" sz="2000" dirty="0">
              <a:solidFill>
                <a:schemeClr val="accent6">
                  <a:lumMod val="75000"/>
                </a:schemeClr>
              </a:solidFill>
            </a:endParaRPr>
          </a:p>
          <a:p>
            <a:endParaRPr lang="en-GB" dirty="0"/>
          </a:p>
        </p:txBody>
      </p:sp>
    </p:spTree>
    <p:extLst>
      <p:ext uri="{BB962C8B-B14F-4D97-AF65-F5344CB8AC3E}">
        <p14:creationId xmlns:p14="http://schemas.microsoft.com/office/powerpoint/2010/main" val="2793296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school development plan</a:t>
            </a:r>
            <a:endParaRPr lang="en-GB" dirty="0"/>
          </a:p>
        </p:txBody>
      </p:sp>
      <p:sp>
        <p:nvSpPr>
          <p:cNvPr id="3" name="Content Placeholder 2"/>
          <p:cNvSpPr>
            <a:spLocks noGrp="1"/>
          </p:cNvSpPr>
          <p:nvPr>
            <p:ph idx="1"/>
          </p:nvPr>
        </p:nvSpPr>
        <p:spPr/>
        <p:txBody>
          <a:bodyPr/>
          <a:lstStyle/>
          <a:p>
            <a:r>
              <a:rPr lang="en-GB" dirty="0" smtClean="0"/>
              <a:t>Inclusion – support for all pupils, including those with SEND, those who are disadvantaged </a:t>
            </a:r>
          </a:p>
          <a:p>
            <a:r>
              <a:rPr lang="en-GB" dirty="0" smtClean="0"/>
              <a:t>Wider curriculum – assessment as a focus, third year of our </a:t>
            </a:r>
            <a:r>
              <a:rPr lang="en-GB" dirty="0" smtClean="0"/>
              <a:t>three </a:t>
            </a:r>
            <a:r>
              <a:rPr lang="en-GB" dirty="0" smtClean="0"/>
              <a:t>year rolling cycle </a:t>
            </a:r>
          </a:p>
          <a:p>
            <a:r>
              <a:rPr lang="en-GB" dirty="0" smtClean="0"/>
              <a:t>Standards – first year since 2019 with national examinations </a:t>
            </a:r>
          </a:p>
          <a:p>
            <a:r>
              <a:rPr lang="en-GB" dirty="0" smtClean="0"/>
              <a:t>Sustainability – pupil led and linked to COP-26 work</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does the school support </a:t>
            </a:r>
            <a:r>
              <a:rPr lang="en-GB" b="1" dirty="0" smtClean="0"/>
              <a:t>all</a:t>
            </a:r>
            <a:r>
              <a:rPr lang="en-GB" dirty="0" smtClean="0"/>
              <a:t> children with SEND</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Ofsted’s grades reflect their view that Bentley supports all pupils to achieve</a:t>
            </a:r>
          </a:p>
          <a:p>
            <a:pPr>
              <a:lnSpc>
                <a:spcPct val="110000"/>
              </a:lnSpc>
            </a:pPr>
            <a:r>
              <a:rPr lang="en-GB" dirty="0" smtClean="0"/>
              <a:t>Variety in SEND; some pupils have high needs and may have an EHCP, others may have a personal Support Plan, the vast majority are catered for in high quality ‘first teaching’</a:t>
            </a:r>
          </a:p>
          <a:p>
            <a:r>
              <a:rPr lang="en-GB" dirty="0" smtClean="0"/>
              <a:t>Interventions; outside agency support</a:t>
            </a:r>
          </a:p>
          <a:p>
            <a:r>
              <a:rPr lang="en-GB" dirty="0" smtClean="0"/>
              <a:t>Working with parents and pupils to help children to achieve their best, with an acknowledgement that each child is different and each has different needs </a:t>
            </a:r>
            <a:endParaRPr lang="en-GB" dirty="0"/>
          </a:p>
        </p:txBody>
      </p:sp>
    </p:spTree>
    <p:extLst>
      <p:ext uri="{BB962C8B-B14F-4D97-AF65-F5344CB8AC3E}">
        <p14:creationId xmlns:p14="http://schemas.microsoft.com/office/powerpoint/2010/main" val="3098080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Please do get in touch if you have any further questions </a:t>
            </a:r>
            <a:endParaRPr lang="en-GB" dirty="0"/>
          </a:p>
        </p:txBody>
      </p:sp>
    </p:spTree>
    <p:extLst>
      <p:ext uri="{BB962C8B-B14F-4D97-AF65-F5344CB8AC3E}">
        <p14:creationId xmlns:p14="http://schemas.microsoft.com/office/powerpoint/2010/main" val="785752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1139</TotalTime>
  <Words>888</Words>
  <Application>Microsoft Office PowerPoint</Application>
  <PresentationFormat>Widescreen</PresentationFormat>
  <Paragraphs>70</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Andika</vt:lpstr>
      <vt:lpstr>Arial</vt:lpstr>
      <vt:lpstr>Calibri</vt:lpstr>
      <vt:lpstr>Calibri Light</vt:lpstr>
      <vt:lpstr>Mathlete Bulky</vt:lpstr>
      <vt:lpstr>Tahoma</vt:lpstr>
      <vt:lpstr>Office Theme</vt:lpstr>
      <vt:lpstr>Our school Ofsted 2021</vt:lpstr>
      <vt:lpstr>Bingo about education buzz words </vt:lpstr>
      <vt:lpstr>Aims for tonight</vt:lpstr>
      <vt:lpstr>Why did it take so long for Bentley to have an ofsted?</vt:lpstr>
      <vt:lpstr>The current Ofsted framework</vt:lpstr>
      <vt:lpstr>Ofsted </vt:lpstr>
      <vt:lpstr>How did ofsted view the disruptions due to covid? </vt:lpstr>
      <vt:lpstr>What the report said about our school</vt:lpstr>
      <vt:lpstr>What about the target, does this mean we have a problem?</vt:lpstr>
      <vt:lpstr>Our school development plan</vt:lpstr>
      <vt:lpstr>How does the school support all children with SEND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Drew</dc:creator>
  <cp:lastModifiedBy>Natalie Drew</cp:lastModifiedBy>
  <cp:revision>56</cp:revision>
  <cp:lastPrinted>2020-01-28T18:45:12Z</cp:lastPrinted>
  <dcterms:created xsi:type="dcterms:W3CDTF">2020-01-28T05:32:11Z</dcterms:created>
  <dcterms:modified xsi:type="dcterms:W3CDTF">2022-01-14T15:26:58Z</dcterms:modified>
</cp:coreProperties>
</file>